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4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62" r:id="rId56"/>
    <p:sldId id="363" r:id="rId57"/>
    <p:sldId id="348" r:id="rId58"/>
    <p:sldId id="369" r:id="rId59"/>
    <p:sldId id="368" r:id="rId60"/>
    <p:sldId id="370" r:id="rId61"/>
    <p:sldId id="347" r:id="rId62"/>
    <p:sldId id="346" r:id="rId63"/>
    <p:sldId id="349" r:id="rId64"/>
    <p:sldId id="345" r:id="rId65"/>
    <p:sldId id="351" r:id="rId66"/>
    <p:sldId id="352" r:id="rId67"/>
    <p:sldId id="350" r:id="rId68"/>
    <p:sldId id="359" r:id="rId69"/>
    <p:sldId id="360" r:id="rId70"/>
    <p:sldId id="355" r:id="rId71"/>
    <p:sldId id="356" r:id="rId72"/>
    <p:sldId id="358" r:id="rId73"/>
    <p:sldId id="361" r:id="rId74"/>
    <p:sldId id="364" r:id="rId75"/>
    <p:sldId id="357" r:id="rId76"/>
    <p:sldId id="365" r:id="rId77"/>
    <p:sldId id="366" r:id="rId78"/>
    <p:sldId id="371" r:id="rId79"/>
    <p:sldId id="270" r:id="rId80"/>
    <p:sldId id="290" r:id="rId81"/>
    <p:sldId id="291" r:id="rId82"/>
    <p:sldId id="292" r:id="rId83"/>
    <p:sldId id="293" r:id="rId84"/>
    <p:sldId id="294" r:id="rId85"/>
    <p:sldId id="295" r:id="rId86"/>
    <p:sldId id="296" r:id="rId87"/>
    <p:sldId id="297" r:id="rId88"/>
    <p:sldId id="298" r:id="rId89"/>
    <p:sldId id="299" r:id="rId90"/>
    <p:sldId id="300" r:id="rId91"/>
    <p:sldId id="275" r:id="rId92"/>
    <p:sldId id="260" r:id="rId9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6"/>
    <p:restoredTop sz="84762" autoAdjust="0"/>
  </p:normalViewPr>
  <p:slideViewPr>
    <p:cSldViewPr snapToGrid="0" snapToObjects="1">
      <p:cViewPr varScale="1">
        <p:scale>
          <a:sx n="107" d="100"/>
          <a:sy n="107" d="100"/>
        </p:scale>
        <p:origin x="1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ableStyles" Target="tableStyles.xml"/></Relationships>
</file>

<file path=ppt/media/image37.png>
</file>

<file path=ppt/media/image41.png>
</file>

<file path=ppt/media/image43.png>
</file>

<file path=ppt/media/image50.png>
</file>

<file path=ppt/media/image51.png>
</file>

<file path=ppt/media/image52.png>
</file>

<file path=ppt/media/image53.png>
</file>

<file path=ppt/media/image59.png>
</file>

<file path=ppt/media/image60.png>
</file>

<file path=ppt/media/image6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3/13/19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217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83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89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063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17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27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570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22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3/13/19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3/13/19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3/13/19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pubsonline.informs.org/doi/pdf/10.1287/mnsc.2015.2304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/>
              <a:t>(i.e., T times)</a:t>
            </a:r>
          </a:p>
          <a:p>
            <a:pPr lvl="4"/>
            <a:r>
              <a:rPr lang="en-US" sz="2400" dirty="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when varying q</a:t>
            </a:r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731BF-FD26-DE44-B0BC-9D83E74F3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888347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46391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-0.993 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=0.70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024420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731388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-0.231 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150055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737419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831252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776790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017335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05976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-0.040 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-0.618 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184843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-0.952 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32236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285789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-0.256 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=35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449370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-0.801 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-0.852 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=0.20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585569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-0.662 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=0.20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4521-D0B1-A14F-A8F6-8F910FC0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Original fraudulent accounts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A0752-35D9-EF4C-9DD6-901BC636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41A117C-368A-A24F-B323-3B67BCB2F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39043"/>
            <a:ext cx="4101107" cy="5468144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64C38C7-56FA-C84D-A689-976E81A73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0509" y="1239043"/>
            <a:ext cx="4101108" cy="54681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7722BE8-B0FA-1040-BC5E-2AE2C9898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167" y="1184277"/>
            <a:ext cx="3954065" cy="527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49116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5DE2-795F-444E-8ABD-09B1EC5F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Sockpuppet</a:t>
            </a:r>
            <a:r>
              <a:rPr lang="en-US" dirty="0"/>
              <a:t> account changes (needs update)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F7D0-A850-1C4B-9920-89A50E886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119182"/>
            <a:ext cx="3821907" cy="50958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56B2-6BB6-4D49-B53A-0867973A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6D48C-3B05-2949-BCB1-4BB24B070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107" y="1119182"/>
            <a:ext cx="3821907" cy="5095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3BB6BC-DFC5-634D-88BC-C8325E204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262058"/>
            <a:ext cx="3821907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598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/>
          </a:bodyPr>
          <a:lstStyle/>
          <a:p>
            <a:r>
              <a:rPr lang="en-US" dirty="0"/>
              <a:t>Original fraud + </a:t>
            </a:r>
            <a:r>
              <a:rPr lang="en-US" dirty="0" err="1"/>
              <a:t>Sockpuppet</a:t>
            </a:r>
            <a:r>
              <a:rPr lang="en-US" dirty="0"/>
              <a:t>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60AE456-6479-E54A-BEE9-57AA2A16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8930"/>
            <a:ext cx="3936802" cy="524907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323616-56F4-4C4A-8388-06748838E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39" y="1151728"/>
            <a:ext cx="3936803" cy="52490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3BCBAE-F928-F042-889E-8D5E82CD2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98" y="1108864"/>
            <a:ext cx="3936803" cy="5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02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 fontScale="90000"/>
          </a:bodyPr>
          <a:lstStyle/>
          <a:p>
            <a:r>
              <a:rPr lang="en-US" dirty="0"/>
              <a:t>Budget model: Original fraudulent accounts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699D498-6031-7943-8F66-DBD0DEC84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387" y="1518439"/>
            <a:ext cx="3900488" cy="520065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6D76A5-92B0-4845-9151-8AA11A53F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75" y="928682"/>
            <a:ext cx="4093369" cy="54578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83A17C-C163-4541-8738-02E224E605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6244" y="985835"/>
            <a:ext cx="4093369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2515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5DE2-795F-444E-8ABD-09B1EC5F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Budget model: </a:t>
            </a:r>
            <a:r>
              <a:rPr lang="en-US" dirty="0" err="1"/>
              <a:t>Sockpuppet</a:t>
            </a:r>
            <a:r>
              <a:rPr lang="en-US" dirty="0"/>
              <a:t> account changes (need updates)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F7D0-A850-1C4B-9920-89A50E886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62124"/>
            <a:ext cx="3821907" cy="50958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56B2-6BB6-4D49-B53A-0867973A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6D48C-3B05-2949-BCB1-4BB24B070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107" y="1762124"/>
            <a:ext cx="3821907" cy="5095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3BB6BC-DFC5-634D-88BC-C8325E204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333496"/>
            <a:ext cx="3821907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36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4521-D0B1-A14F-A8F6-8F910FC0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Budget model: Original fraud + </a:t>
            </a:r>
            <a:r>
              <a:rPr lang="en-US" dirty="0" err="1"/>
              <a:t>Sockpuppet</a:t>
            </a:r>
            <a:r>
              <a:rPr lang="en-US" dirty="0"/>
              <a:t>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A0752-35D9-EF4C-9DD6-901BC636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6D28E09-4A0C-644F-A67D-D8EC29240D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5300" y="1619249"/>
            <a:ext cx="3499247" cy="4665663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0CAC74-F162-3E43-8809-5884C4D95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120" y="1619250"/>
            <a:ext cx="3499247" cy="46656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B9178C7-D1C9-064D-9B36-E157AD617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0592" y="1654969"/>
            <a:ext cx="3499247" cy="466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286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FC4-D30D-5E44-B86B-D3E82F254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cost for creating accounts are identical on the same website(data)</a:t>
                </a:r>
              </a:p>
              <a:p>
                <a:r>
                  <a:rPr lang="en-US" dirty="0"/>
                  <a:t>The cost for writing reviews are identical on the same website</a:t>
                </a:r>
              </a:p>
              <a:p>
                <a:r>
                  <a:rPr lang="en-US" dirty="0"/>
                  <a:t>The attacker use all the </a:t>
                </a:r>
                <a:r>
                  <a:rPr lang="en-US" dirty="0" err="1"/>
                  <a:t>sockpuppets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 the same way</a:t>
                </a:r>
              </a:p>
              <a:p>
                <a:pPr lvl="1"/>
                <a:r>
                  <a:rPr lang="en-US" dirty="0"/>
                  <a:t>The numbers of reviews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/>
                  <a:t> follow the same distribution, to simplify, we assume they have the same value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49BA-9C8A-1249-AB7B-0FC302C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DDD21E-3818-8D4B-81C6-694BF88A4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62306"/>
              </p:ext>
            </p:extLst>
          </p:nvPr>
        </p:nvGraphicFramePr>
        <p:xfrm>
          <a:off x="838198" y="4121768"/>
          <a:ext cx="105156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396936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387187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40413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45242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936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fraudulent accounts per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frauds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reviews per fraudulent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00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17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4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Epinions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43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3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750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Include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39F5E-D2A0-BD4C-8CC4-1514CA9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429000"/>
            <a:ext cx="8343900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8F6257-926F-3B45-A106-FEBA0BAAEE3C}"/>
              </a:ext>
            </a:extLst>
          </p:cNvPr>
          <p:cNvSpPr txBox="1"/>
          <p:nvPr/>
        </p:nvSpPr>
        <p:spPr>
          <a:xfrm>
            <a:off x="6034087" y="2600325"/>
            <a:ext cx="235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is trusted.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F8C46-C35A-A94D-BF7C-F47E8BFCF0D6}"/>
              </a:ext>
            </a:extLst>
          </p:cNvPr>
          <p:cNvSpPr txBox="1"/>
          <p:nvPr/>
        </p:nvSpPr>
        <p:spPr>
          <a:xfrm>
            <a:off x="1924050" y="5138499"/>
            <a:ext cx="283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reliability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887B6-2A0B-CE4C-BD32-FE5100DB04DB}"/>
              </a:ext>
            </a:extLst>
          </p:cNvPr>
          <p:cNvSpPr txBox="1"/>
          <p:nvPr/>
        </p:nvSpPr>
        <p:spPr>
          <a:xfrm>
            <a:off x="5091112" y="5113377"/>
            <a:ext cx="132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Cold start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F3CD14-4154-DD46-A287-EC34B154F67F}"/>
              </a:ext>
            </a:extLst>
          </p:cNvPr>
          <p:cNvSpPr txBox="1"/>
          <p:nvPr/>
        </p:nvSpPr>
        <p:spPr>
          <a:xfrm>
            <a:off x="7434262" y="5143023"/>
            <a:ext cx="391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normality of the behavior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F9D3EB-5A57-784E-B283-E1A14BD50D3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3581400" y="2969657"/>
            <a:ext cx="3631406" cy="61650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5A0C45-DF4D-1D48-96BA-C9A69385BF10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340894" y="4410635"/>
            <a:ext cx="921824" cy="7278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3435B4-0EB4-9D45-A866-2CACF6FEC3D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753100" y="4318045"/>
            <a:ext cx="565828" cy="7953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6BD150-2D0B-7E48-8B20-A67785D4E6C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05166" y="4318045"/>
            <a:ext cx="1688865" cy="82497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600825" y="1540638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</p:spTree>
    <p:extLst>
      <p:ext uri="{BB962C8B-B14F-4D97-AF65-F5344CB8AC3E}">
        <p14:creationId xmlns:p14="http://schemas.microsoft.com/office/powerpoint/2010/main" val="299105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Writing reviews will issue a review writing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Removed cost for account creation, because they are usually reused by the attackers.</a:t>
                </a:r>
              </a:p>
              <a:p>
                <a:r>
                  <a:rPr lang="en-US" dirty="0"/>
                  <a:t>Given costs and a certain budge B,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𝑜𝑐𝑘𝑝𝑢𝑝𝑝𝑒𝑡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𝑟𝑒𝑣𝑖𝑒𝑤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attackers are interested in the following things: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</a:t>
                </a:r>
                <a:r>
                  <a:rPr lang="en-US" dirty="0"/>
                  <a:t> the attacker is able to approach?</a:t>
                </a:r>
              </a:p>
              <a:p>
                <a:pPr lvl="2"/>
                <a:r>
                  <a:rPr lang="en-US" dirty="0"/>
                  <a:t>This is given by the previous tables.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 given a certain budget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 b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CB78-516D-9E49-A33D-319D6FF0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for fake accounts and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B4BE-C3F1-2D49-A3CE-AAA1403B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allsocialmediasolution.us</a:t>
            </a:r>
            <a:r>
              <a:rPr lang="en-US" dirty="0"/>
              <a:t>/buy-amazon-reviews/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564E1-E494-F043-A885-2340D973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DAEDF5-140D-A34C-BF60-7204BFA31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1919"/>
            <a:ext cx="6546689" cy="412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580127-2279-C14E-906B-576D3039A241}"/>
              </a:ext>
            </a:extLst>
          </p:cNvPr>
          <p:cNvSpPr txBox="1"/>
          <p:nvPr/>
        </p:nvSpPr>
        <p:spPr>
          <a:xfrm>
            <a:off x="6096000" y="3829084"/>
            <a:ext cx="511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per review ranges from $6, $7, $8, $10, and $15 and the price varies by packages.</a:t>
            </a:r>
          </a:p>
        </p:txBody>
      </p:sp>
    </p:spTree>
    <p:extLst>
      <p:ext uri="{BB962C8B-B14F-4D97-AF65-F5344CB8AC3E}">
        <p14:creationId xmlns:p14="http://schemas.microsoft.com/office/powerpoint/2010/main" val="1049483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A3709-1977-1141-B679-095E1DDE1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 of fake reviews on major websites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A4B6A2A-B262-C544-9D67-D4651DA03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2816821"/>
              </p:ext>
            </p:extLst>
          </p:nvPr>
        </p:nvGraphicFramePr>
        <p:xfrm>
          <a:off x="2095500" y="1613059"/>
          <a:ext cx="78867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542406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713146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38067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Website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188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Amazon*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/buy-amazon-reviews/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920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</a:t>
                      </a:r>
                      <a:r>
                        <a:rPr lang="en-US" sz="1600" dirty="0" err="1"/>
                        <a:t>epinions</a:t>
                      </a:r>
                      <a:r>
                        <a:rPr lang="en-US" sz="1600" dirty="0"/>
                        <a:t>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117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https://pubsonline.informs.org/doi/pdf/10.1287/mnsc.2015.2304</a:t>
                      </a:r>
                      <a:endParaRPr lang="en-US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3706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Tripadvisor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AppWatcher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unveiling the underground market of trading mobile app reviews (</a:t>
                      </a: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WiSec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15)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437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iOS App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</a:t>
                      </a:r>
                      <a:r>
                        <a:rPr lang="en-US" sz="1600" dirty="0" err="1"/>
                        <a:t>ios</a:t>
                      </a:r>
                      <a:r>
                        <a:rPr lang="en-US" sz="1600" dirty="0"/>
                        <a:t>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484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Android reviews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/android-app-reviews/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5803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58F3C-83EA-BD43-8461-DA9F29A86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898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0F98B-AD17-6949-899B-E3C6F48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BD01C-4E32-5647-A124-EF53BB43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2372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q=0.5%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E6DF971-EE8E-BA40-9BE8-1A676B0B7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</p:spTree>
    <p:extLst>
      <p:ext uri="{BB962C8B-B14F-4D97-AF65-F5344CB8AC3E}">
        <p14:creationId xmlns:p14="http://schemas.microsoft.com/office/powerpoint/2010/main" val="252540536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7A79AD-AFA1-3E41-8B93-33C7AFEF4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70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q=3%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56CD69-850F-674D-B3A8-6DDA243EA9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773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q=5%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82EAADF-946F-C94B-8EB4-EE43A73B5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902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q=10%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7EF815-B163-B341-B57A-94DB67A86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119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13400" y="1283776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910388" y="2416743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D0091A-8EB8-0B47-BEA4-27884AC44B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028" y="2362203"/>
            <a:ext cx="5472517" cy="141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6571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5656057-6954-D944-858B-4EFE394BCA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200" y="2086769"/>
            <a:ext cx="8780515" cy="36685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920643-FBDE-884A-B319-49EEE379D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Verified +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7A205F-F0CA-9A45-86B7-EDFC1B8CE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74</a:t>
            </a:fld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3FD8F80-DC66-EE44-9792-4EDDDC4D9F53}"/>
              </a:ext>
            </a:extLst>
          </p:cNvPr>
          <p:cNvSpPr/>
          <p:nvPr/>
        </p:nvSpPr>
        <p:spPr>
          <a:xfrm>
            <a:off x="2952470" y="4437528"/>
            <a:ext cx="3883679" cy="5426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A444D3D-A78D-9F4C-8522-2394BFAEBC99}"/>
              </a:ext>
            </a:extLst>
          </p:cNvPr>
          <p:cNvSpPr/>
          <p:nvPr/>
        </p:nvSpPr>
        <p:spPr>
          <a:xfrm>
            <a:off x="2912128" y="3884075"/>
            <a:ext cx="3883679" cy="5426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DE2833-C1EC-7B4F-9568-CD0DC5DD5CF6}"/>
              </a:ext>
            </a:extLst>
          </p:cNvPr>
          <p:cNvSpPr txBox="1"/>
          <p:nvPr/>
        </p:nvSpPr>
        <p:spPr>
          <a:xfrm>
            <a:off x="6992470" y="2958353"/>
            <a:ext cx="248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Trusted users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ED322B-6E9F-0C40-9F79-A9D26675D20C}"/>
              </a:ext>
            </a:extLst>
          </p:cNvPr>
          <p:cNvSpPr txBox="1"/>
          <p:nvPr/>
        </p:nvSpPr>
        <p:spPr>
          <a:xfrm>
            <a:off x="7185211" y="4057437"/>
            <a:ext cx="248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Verified users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ADE47E-6FCF-1447-B308-26A35612E550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6836149" y="3143019"/>
            <a:ext cx="156321" cy="914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D28DE7A-6152-934D-A211-9FB2D67BA08B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 flipV="1">
            <a:off x="6836149" y="4242103"/>
            <a:ext cx="349062" cy="466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27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3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Trusted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number of Trusted users</a:t>
            </a:r>
          </a:p>
          <a:p>
            <a:pPr lvl="1"/>
            <a:r>
              <a:rPr lang="en-US" dirty="0"/>
              <a:t>Include the trusted users</a:t>
            </a:r>
          </a:p>
          <a:p>
            <a:pPr lvl="1"/>
            <a:r>
              <a:rPr lang="en-US" dirty="0"/>
              <a:t>Perform the attacks on the model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4"/>
            <a:r>
              <a:rPr lang="en-US" dirty="0"/>
              <a:t>Compute improvement with respective to REV2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764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Verified + Trusted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 the number of Trusted users</a:t>
            </a:r>
          </a:p>
          <a:p>
            <a:r>
              <a:rPr lang="en-US" dirty="0"/>
              <a:t>For the number of Verified users</a:t>
            </a:r>
          </a:p>
          <a:p>
            <a:pPr lvl="1"/>
            <a:r>
              <a:rPr lang="en-US" dirty="0"/>
              <a:t>Include the trusted and verified users</a:t>
            </a:r>
          </a:p>
          <a:p>
            <a:pPr lvl="1"/>
            <a:r>
              <a:rPr lang="en-US" dirty="0"/>
              <a:t>Perform the attacks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4"/>
            <a:r>
              <a:rPr lang="en-US" dirty="0"/>
              <a:t>Compute improvement with respective to REV2 and the Trusted-only algorithm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7832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8F1D8-6931-9545-BBB3-A4412EF93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 experiments for REV2* (Trusted) and REV2**(Trusted and Verified)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6963DE-397A-EB43-84EB-A51A23DB3B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Same as other state-of-art algorithms</a:t>
                </a:r>
              </a:p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6963DE-397A-EB43-84EB-A51A23DB3B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E7C4F7-8951-6543-A994-BD5ABC1EE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0159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D052-4608-8F47-BC07-A2BEC7182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 on the baseline experiments and our proposed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4DD5E-6721-C541-9DCC-D4C9F4C8C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current progress, the estimation of the remaining experiments</a:t>
            </a:r>
          </a:p>
          <a:p>
            <a:pPr lvl="1"/>
            <a:r>
              <a:rPr lang="en-US" dirty="0"/>
              <a:t>The rev2 baseline experiments (hosted on anthill cluster of CS department) need around 10 days to finish</a:t>
            </a:r>
          </a:p>
          <a:p>
            <a:pPr lvl="1"/>
            <a:r>
              <a:rPr lang="en-US" dirty="0"/>
              <a:t>The fraud-eagle baseline experiments (hosted on discovery cluster of the college) need around 2 weeks to finish</a:t>
            </a:r>
          </a:p>
          <a:p>
            <a:r>
              <a:rPr lang="en-US" dirty="0"/>
              <a:t>Finished implementing the proposed RTV (review-trusted-verified) algorithm</a:t>
            </a:r>
          </a:p>
          <a:p>
            <a:pPr lvl="1"/>
            <a:r>
              <a:rPr lang="en-US" dirty="0"/>
              <a:t>Testing on </a:t>
            </a:r>
            <a:r>
              <a:rPr lang="en-US"/>
              <a:t>a server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0D3F7A-3025-0545-92F7-0BD50CF85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2654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2505</TotalTime>
  <Words>4413</Words>
  <Application>Microsoft Macintosh PowerPoint</Application>
  <PresentationFormat>Widescreen</PresentationFormat>
  <Paragraphs>2070</Paragraphs>
  <Slides>92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92</vt:i4>
      </vt:variant>
    </vt:vector>
  </HeadingPairs>
  <TitlesOfParts>
    <vt:vector size="97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Original fraudulent accounts changes</vt:lpstr>
      <vt:lpstr>Sockpuppet account changes (needs update)</vt:lpstr>
      <vt:lpstr>Original fraud + Sockpuppet changes</vt:lpstr>
      <vt:lpstr>Budget model: Original fraudulent accounts changes</vt:lpstr>
      <vt:lpstr>Budget model: Sockpuppet account changes (need updates)</vt:lpstr>
      <vt:lpstr>Budget model: Original fraud + Sockpuppet changes</vt:lpstr>
      <vt:lpstr>Assumption for the budget model</vt:lpstr>
      <vt:lpstr>Detection model with trusted users</vt:lpstr>
      <vt:lpstr>Detection model with trusted users</vt:lpstr>
      <vt:lpstr>Attack budget model</vt:lpstr>
      <vt:lpstr>Cost for fake accounts and reviews</vt:lpstr>
      <vt:lpstr>Price of fake reviews on major websites</vt:lpstr>
      <vt:lpstr>Experiments for the budget model</vt:lpstr>
      <vt:lpstr>Algorithm performance for budget model (amazon) q=0.5%</vt:lpstr>
      <vt:lpstr>Algorithm performance for budget model (amazon) q=1%</vt:lpstr>
      <vt:lpstr>Algorithm performance for budget model (amazon) q=3%</vt:lpstr>
      <vt:lpstr>Algorithm performance for budget model (amazon) q=5%</vt:lpstr>
      <vt:lpstr>Algorithm performance for budget model (amazon) q=10%</vt:lpstr>
      <vt:lpstr>Model: Trusted users</vt:lpstr>
      <vt:lpstr>Model: Verified + Trusted users</vt:lpstr>
      <vt:lpstr>Experiments design for Trusted model</vt:lpstr>
      <vt:lpstr>Experiments design for Verified + Trusted model</vt:lpstr>
      <vt:lpstr>Budget experiments for REV2* (Trusted) and REV2**(Trusted and Verified)</vt:lpstr>
      <vt:lpstr>Current progress on the baseline experiments and our proposed algorithm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360</cp:revision>
  <dcterms:created xsi:type="dcterms:W3CDTF">2018-08-16T20:39:42Z</dcterms:created>
  <dcterms:modified xsi:type="dcterms:W3CDTF">2019-03-13T20:48:37Z</dcterms:modified>
</cp:coreProperties>
</file>

<file path=docProps/thumbnail.jpeg>
</file>